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67" r:id="rId5"/>
    <p:sldId id="256" r:id="rId6"/>
    <p:sldId id="266" r:id="rId7"/>
    <p:sldId id="268" r:id="rId8"/>
    <p:sldId id="265" r:id="rId9"/>
    <p:sldId id="269" r:id="rId10"/>
    <p:sldId id="270" r:id="rId11"/>
    <p:sldId id="271" r:id="rId12"/>
    <p:sldId id="273" r:id="rId13"/>
    <p:sldId id="27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mpati Siva Koti Reddy" initials="VSKR" lastIdx="1" clrIdx="0">
    <p:extLst>
      <p:ext uri="{19B8F6BF-5375-455C-9EA6-DF929625EA0E}">
        <p15:presenceInfo xmlns:p15="http://schemas.microsoft.com/office/powerpoint/2012/main" userId="25af6345d0c1c0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06BD2-4764-4FB1-B2FE-F77A1754599E}" v="258" dt="2022-06-25T21:19:5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71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1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10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51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15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385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44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063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69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17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19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54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63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342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65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10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357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1B92EA-3377-4CF2-9F9C-F60091C5CFAA}" type="datetimeFigureOut">
              <a:rPr lang="en-IN" smtClean="0"/>
              <a:t>02-07-2022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4B6B-F972-4D5B-9ACC-DE67B11AB35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4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FAECC-2FFD-5698-E4B7-C76282A15A86}"/>
              </a:ext>
            </a:extLst>
          </p:cNvPr>
          <p:cNvSpPr txBox="1"/>
          <p:nvPr/>
        </p:nvSpPr>
        <p:spPr>
          <a:xfrm>
            <a:off x="860612" y="2142565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stellar" panose="020A0402060406010301" pitchFamily="18" charset="0"/>
              </a:rPr>
              <a:t>IoT Project</a:t>
            </a:r>
            <a:endParaRPr lang="en-IN" sz="7200" dirty="0">
              <a:latin typeface="Castellar" panose="020A0402060406010301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9505-56F8-418E-FF3C-1CC565BCF8B5}"/>
              </a:ext>
            </a:extLst>
          </p:cNvPr>
          <p:cNvSpPr txBox="1"/>
          <p:nvPr/>
        </p:nvSpPr>
        <p:spPr>
          <a:xfrm>
            <a:off x="4771464" y="3342894"/>
            <a:ext cx="349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Calligraphy" panose="03010101010101010101" pitchFamily="66" charset="0"/>
              </a:rPr>
              <a:t>- Intranet of Titans</a:t>
            </a:r>
            <a:endParaRPr lang="en-IN" sz="2400" dirty="0">
              <a:latin typeface="Lucida Calligraphy" panose="03010101010101010101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5E057-A973-9584-1881-2A56788ED5DB}"/>
              </a:ext>
            </a:extLst>
          </p:cNvPr>
          <p:cNvSpPr/>
          <p:nvPr/>
        </p:nvSpPr>
        <p:spPr>
          <a:xfrm>
            <a:off x="9395012" y="0"/>
            <a:ext cx="676835" cy="479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814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16683E-5436-8ABC-B0C5-C7CA68C346B5}"/>
              </a:ext>
            </a:extLst>
          </p:cNvPr>
          <p:cNvSpPr txBox="1"/>
          <p:nvPr/>
        </p:nvSpPr>
        <p:spPr>
          <a:xfrm>
            <a:off x="573740" y="546847"/>
            <a:ext cx="514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Advantages</a:t>
            </a:r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A75D2-0C17-1D87-617A-ED3F9E832EA2}"/>
              </a:ext>
            </a:extLst>
          </p:cNvPr>
          <p:cNvSpPr txBox="1"/>
          <p:nvPr/>
        </p:nvSpPr>
        <p:spPr>
          <a:xfrm>
            <a:off x="654424" y="1335741"/>
            <a:ext cx="9780494" cy="368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Home Automation improves the quality of life of the residents.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Due to Home Automation, the scope of human error is reduced and the system becomes more secure and robust.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000" dirty="0"/>
              <a:t>Due to the application of website we have complete manual control on all the appliances and as a result, the residents have more flexibility in the ways they can use their devices.</a:t>
            </a:r>
          </a:p>
        </p:txBody>
      </p:sp>
    </p:spTree>
    <p:extLst>
      <p:ext uri="{BB962C8B-B14F-4D97-AF65-F5344CB8AC3E}">
        <p14:creationId xmlns:p14="http://schemas.microsoft.com/office/powerpoint/2010/main" val="60257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390FF-B8A5-615C-5149-51B4F118986F}"/>
              </a:ext>
            </a:extLst>
          </p:cNvPr>
          <p:cNvSpPr txBox="1"/>
          <p:nvPr/>
        </p:nvSpPr>
        <p:spPr>
          <a:xfrm>
            <a:off x="3293707" y="2547257"/>
            <a:ext cx="7651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7275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09FCA7-F306-2F5A-FC32-59595B27FA7B}"/>
              </a:ext>
            </a:extLst>
          </p:cNvPr>
          <p:cNvSpPr txBox="1"/>
          <p:nvPr/>
        </p:nvSpPr>
        <p:spPr>
          <a:xfrm>
            <a:off x="2773420" y="87541"/>
            <a:ext cx="692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masis MT Pro Black" panose="02040A04050005020304" pitchFamily="18" charset="0"/>
              </a:rPr>
              <a:t>Smart      </a:t>
            </a:r>
            <a:r>
              <a:rPr lang="en-IN" sz="7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masis MT Pro Black" panose="02040A04050005020304" pitchFamily="18" charset="0"/>
              </a:rPr>
              <a:t>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E291C-DD27-AB48-4903-4942B3C02387}"/>
              </a:ext>
            </a:extLst>
          </p:cNvPr>
          <p:cNvSpPr txBox="1"/>
          <p:nvPr/>
        </p:nvSpPr>
        <p:spPr>
          <a:xfrm>
            <a:off x="6553200" y="6370349"/>
            <a:ext cx="415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 SemiBold" panose="020B0502040204020203" pitchFamily="34" charset="0"/>
              </a:rPr>
              <a:t>By Intranet of Titans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9454A-9AEB-424F-173D-E6CA9DDFD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01" y="1534303"/>
            <a:ext cx="6703597" cy="4739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BE176-63F6-75DC-AF49-AC4863C6F2B3}"/>
              </a:ext>
            </a:extLst>
          </p:cNvPr>
          <p:cNvSpPr txBox="1"/>
          <p:nvPr/>
        </p:nvSpPr>
        <p:spPr>
          <a:xfrm>
            <a:off x="5638800" y="298972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A59398-82CF-3C03-D5F5-76E97353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85" y="371959"/>
            <a:ext cx="1042864" cy="6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80E5-3199-92A5-0755-D08C4AE483AD}"/>
              </a:ext>
            </a:extLst>
          </p:cNvPr>
          <p:cNvSpPr txBox="1"/>
          <p:nvPr/>
        </p:nvSpPr>
        <p:spPr>
          <a:xfrm>
            <a:off x="573741" y="779929"/>
            <a:ext cx="620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u="sng" dirty="0"/>
              <a:t>About Intranet of Titans:</a:t>
            </a:r>
            <a:endParaRPr lang="en-IN" sz="32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AF8F0-21BC-CA49-55E0-707F262A8B97}"/>
              </a:ext>
            </a:extLst>
          </p:cNvPr>
          <p:cNvSpPr txBox="1"/>
          <p:nvPr/>
        </p:nvSpPr>
        <p:spPr>
          <a:xfrm>
            <a:off x="744070" y="1739152"/>
            <a:ext cx="409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u="sng" dirty="0"/>
              <a:t>Team Members:</a:t>
            </a:r>
            <a:endParaRPr lang="en-IN" sz="24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DC487-801D-AEE8-42E6-0B9BB7CA3B06}"/>
              </a:ext>
            </a:extLst>
          </p:cNvPr>
          <p:cNvSpPr txBox="1"/>
          <p:nvPr/>
        </p:nvSpPr>
        <p:spPr>
          <a:xfrm>
            <a:off x="1398494" y="2575265"/>
            <a:ext cx="6884894" cy="22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Penumalla Aditya Pavani (2021101133)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Kadali Lakshmi Nirmala (2021101126)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Abhinay Maurya (2021101132)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Vempati Siva Koti Reddy (2021101135)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955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97421-5C66-B11E-E4FF-9ABE7C2A0912}"/>
              </a:ext>
            </a:extLst>
          </p:cNvPr>
          <p:cNvSpPr txBox="1"/>
          <p:nvPr/>
        </p:nvSpPr>
        <p:spPr>
          <a:xfrm>
            <a:off x="349624" y="627529"/>
            <a:ext cx="5351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Castellar" panose="020A0402060406010301" pitchFamily="18" charset="0"/>
              </a:rPr>
              <a:t>About Smart Home</a:t>
            </a:r>
            <a:r>
              <a:rPr lang="en-US" b="1" u="sng" dirty="0"/>
              <a:t>:</a:t>
            </a:r>
            <a:endParaRPr lang="en-IN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C3037-C7C0-45B4-AD0A-334C2E70A1FF}"/>
              </a:ext>
            </a:extLst>
          </p:cNvPr>
          <p:cNvSpPr txBox="1"/>
          <p:nvPr/>
        </p:nvSpPr>
        <p:spPr>
          <a:xfrm>
            <a:off x="448234" y="1541930"/>
            <a:ext cx="10910047" cy="3459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ucida Calligraphy" panose="03010101010101010101" pitchFamily="66" charset="0"/>
              </a:rPr>
              <a:t>Our project involves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  </a:t>
            </a:r>
            <a:r>
              <a:rPr lang="en-US" sz="2400" dirty="0">
                <a:latin typeface="Bell MT" panose="02020503060305020303" pitchFamily="18" charset="0"/>
              </a:rPr>
              <a:t>-  Controlling  electrical appliances using website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Detecting  arrival of vehicles and automatically opening the gate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Monitoring Temperature and Humidity inside the home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ell MT" panose="02020503060305020303" pitchFamily="18" charset="0"/>
              </a:rPr>
              <a:t>       -   Detecting water level and giving alarm through buzzer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Bell MT" panose="02020503060305020303" pitchFamily="18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50443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FCF22-F2B3-6218-0CFA-EF5CF88BCC6C}"/>
              </a:ext>
            </a:extLst>
          </p:cNvPr>
          <p:cNvSpPr txBox="1"/>
          <p:nvPr/>
        </p:nvSpPr>
        <p:spPr>
          <a:xfrm>
            <a:off x="295854" y="608112"/>
            <a:ext cx="427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u="sng" dirty="0">
                <a:latin typeface="Bell MT" panose="02020503060305020303" pitchFamily="18" charset="0"/>
              </a:rPr>
              <a:t>Gate Automation: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1F35-6C5B-FE9D-3554-9BA3D767CF66}"/>
              </a:ext>
            </a:extLst>
          </p:cNvPr>
          <p:cNvSpPr txBox="1"/>
          <p:nvPr/>
        </p:nvSpPr>
        <p:spPr>
          <a:xfrm>
            <a:off x="671152" y="1441747"/>
            <a:ext cx="5718245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Ultrasonic sensor detects the motion of any vehicle which comes nearer to the Main gate.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After detecting the vehicle, the gate opens automatically by using Servo Motor.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way it allows the vehicle inside.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A2E14-DC64-56C5-0230-9FDCF158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97" y="1108868"/>
            <a:ext cx="3893121" cy="2189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D3F16-2AAC-5793-9B28-11185308D0DC}"/>
              </a:ext>
            </a:extLst>
          </p:cNvPr>
          <p:cNvSpPr txBox="1"/>
          <p:nvPr/>
        </p:nvSpPr>
        <p:spPr>
          <a:xfrm>
            <a:off x="295854" y="4015641"/>
            <a:ext cx="504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u="sng" dirty="0">
                <a:latin typeface="Bell MT" panose="02020503060305020303" pitchFamily="18" charset="0"/>
              </a:rPr>
              <a:t>Components used: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BDA9-6D2C-A782-DF76-02FD1CAB627B}"/>
              </a:ext>
            </a:extLst>
          </p:cNvPr>
          <p:cNvSpPr txBox="1"/>
          <p:nvPr/>
        </p:nvSpPr>
        <p:spPr>
          <a:xfrm>
            <a:off x="671152" y="4632064"/>
            <a:ext cx="3091586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Ultrasonic Sensor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Servo Motor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77DCB-D645-E3FC-6DAD-F8A0E36B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75" y="4015641"/>
            <a:ext cx="2200403" cy="2017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144AD-B4A6-76F3-39CF-DC58CAF4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755" y="4015641"/>
            <a:ext cx="2017036" cy="2017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37E06-9B6E-B99F-FDED-D5361974E19F}"/>
              </a:ext>
            </a:extLst>
          </p:cNvPr>
          <p:cNvSpPr txBox="1"/>
          <p:nvPr/>
        </p:nvSpPr>
        <p:spPr>
          <a:xfrm>
            <a:off x="6550762" y="6172199"/>
            <a:ext cx="1544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Ultrasonic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2243-CEFC-0694-3421-E11FA7084711}"/>
              </a:ext>
            </a:extLst>
          </p:cNvPr>
          <p:cNvSpPr txBox="1"/>
          <p:nvPr/>
        </p:nvSpPr>
        <p:spPr>
          <a:xfrm>
            <a:off x="9377081" y="6172199"/>
            <a:ext cx="1685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Servo Motor</a:t>
            </a:r>
          </a:p>
        </p:txBody>
      </p:sp>
    </p:spTree>
    <p:extLst>
      <p:ext uri="{BB962C8B-B14F-4D97-AF65-F5344CB8AC3E}">
        <p14:creationId xmlns:p14="http://schemas.microsoft.com/office/powerpoint/2010/main" val="326049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55C7C-4867-503E-4BB7-0B6414E0882A}"/>
              </a:ext>
            </a:extLst>
          </p:cNvPr>
          <p:cNvSpPr txBox="1"/>
          <p:nvPr/>
        </p:nvSpPr>
        <p:spPr>
          <a:xfrm>
            <a:off x="377585" y="407912"/>
            <a:ext cx="476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Monitoring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Temperature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 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BEADD6-6442-60DE-B807-7FB681E62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869" y="2591944"/>
            <a:ext cx="2124383" cy="15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9F67B-FEA0-F627-C5E5-4C54EE5FC680}"/>
              </a:ext>
            </a:extLst>
          </p:cNvPr>
          <p:cNvSpPr txBox="1"/>
          <p:nvPr/>
        </p:nvSpPr>
        <p:spPr>
          <a:xfrm>
            <a:off x="404481" y="3547233"/>
            <a:ext cx="37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u="sng" dirty="0">
                <a:latin typeface="Castellar" panose="020A0402060406010301" pitchFamily="18" charset="0"/>
              </a:rPr>
              <a:t>Monitoring</a:t>
            </a:r>
            <a:r>
              <a:rPr lang="en-US" dirty="0"/>
              <a:t>  </a:t>
            </a:r>
            <a:r>
              <a:rPr lang="en-US" b="1" u="sng" dirty="0">
                <a:latin typeface="Castellar" panose="020A0402060406010301" pitchFamily="18" charset="0"/>
              </a:rPr>
              <a:t>Humidity</a:t>
            </a:r>
            <a:endParaRPr lang="en-IN" b="1" u="sng" dirty="0">
              <a:latin typeface="Castellar" panose="020A0402060406010301" pitchFamily="18" charset="0"/>
            </a:endParaRP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2E3F04A3-2E9F-734E-56A7-BB07BEBB0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90165" cy="19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F37A2-C3CB-EAC4-396D-9DB1A77D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39" y="4248284"/>
            <a:ext cx="2928738" cy="203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820DF-BC1B-4494-6D8B-6D7301DEB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671" y="905437"/>
            <a:ext cx="2928738" cy="1990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0A7DE-6CD4-757A-526F-3E6029EE68CF}"/>
              </a:ext>
            </a:extLst>
          </p:cNvPr>
          <p:cNvSpPr txBox="1"/>
          <p:nvPr/>
        </p:nvSpPr>
        <p:spPr>
          <a:xfrm flipH="1">
            <a:off x="404481" y="1008563"/>
            <a:ext cx="5198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Here we are monitoring the temperature in the home daily and sending the data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The Sensor we use is DHT11.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/>
              <a:t>Beside is the Graph of the Temperature data sent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923F4-D78F-8E66-F009-8566E85BD838}"/>
              </a:ext>
            </a:extLst>
          </p:cNvPr>
          <p:cNvSpPr txBox="1"/>
          <p:nvPr/>
        </p:nvSpPr>
        <p:spPr>
          <a:xfrm>
            <a:off x="404481" y="4036017"/>
            <a:ext cx="5359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Here we are monitoring the Humidity inside the home daily and sending the data to ThingSpeak.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Sensor we use is DHT11.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Beside is the Graph of the Humidity data sent to ThingSpeak.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842DD-6C65-684B-9CE3-87F134F3AA8A}"/>
              </a:ext>
            </a:extLst>
          </p:cNvPr>
          <p:cNvSpPr txBox="1"/>
          <p:nvPr/>
        </p:nvSpPr>
        <p:spPr>
          <a:xfrm>
            <a:off x="9993087" y="4140876"/>
            <a:ext cx="1866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DHT11 Sensor</a:t>
            </a:r>
          </a:p>
        </p:txBody>
      </p:sp>
    </p:spTree>
    <p:extLst>
      <p:ext uri="{BB962C8B-B14F-4D97-AF65-F5344CB8AC3E}">
        <p14:creationId xmlns:p14="http://schemas.microsoft.com/office/powerpoint/2010/main" val="209379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6177FB-3C9A-6428-48C9-EACE2D3E3422}"/>
              </a:ext>
            </a:extLst>
          </p:cNvPr>
          <p:cNvSpPr txBox="1"/>
          <p:nvPr/>
        </p:nvSpPr>
        <p:spPr>
          <a:xfrm>
            <a:off x="788894" y="609600"/>
            <a:ext cx="2492188" cy="79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E16B1-D852-FA32-9C22-280EBCC27ED0}"/>
              </a:ext>
            </a:extLst>
          </p:cNvPr>
          <p:cNvSpPr txBox="1"/>
          <p:nvPr/>
        </p:nvSpPr>
        <p:spPr>
          <a:xfrm>
            <a:off x="681317" y="767119"/>
            <a:ext cx="6176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u="sng" dirty="0">
                <a:latin typeface="Bell MT" panose="02020503060305020303" pitchFamily="18" charset="0"/>
              </a:rPr>
              <a:t>Water</a:t>
            </a:r>
            <a:r>
              <a:rPr lang="en-US" sz="3200" dirty="0">
                <a:latin typeface="Bell MT" panose="02020503060305020303" pitchFamily="18" charset="0"/>
              </a:rPr>
              <a:t> </a:t>
            </a:r>
            <a:r>
              <a:rPr lang="en-US" sz="3200" u="sng" dirty="0">
                <a:latin typeface="Bell MT" panose="02020503060305020303" pitchFamily="18" charset="0"/>
              </a:rPr>
              <a:t>Level Indicator</a:t>
            </a:r>
            <a:endParaRPr lang="en-IN" sz="3200" u="sng" dirty="0">
              <a:latin typeface="Bell MT" panose="02020503060305020303" pitchFamily="18" charset="0"/>
            </a:endParaRPr>
          </a:p>
        </p:txBody>
      </p:sp>
      <p:pic>
        <p:nvPicPr>
          <p:cNvPr id="2050" name="Picture 2" descr="Water Level Sensor">
            <a:extLst>
              <a:ext uri="{FF2B5EF4-FFF2-40B4-BE49-F238E27FC236}">
                <a16:creationId xmlns:a16="http://schemas.microsoft.com/office/drawing/2014/main" id="{FCECA86B-75DB-AA41-E2E5-8B5271FD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083" y="4025153"/>
            <a:ext cx="2882152" cy="19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0B538-BE04-CDD1-12BF-F0827AC3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47" y="1283733"/>
            <a:ext cx="2819399" cy="183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00D94-54BA-AC26-67C3-31149FD5AE10}"/>
              </a:ext>
            </a:extLst>
          </p:cNvPr>
          <p:cNvSpPr txBox="1"/>
          <p:nvPr/>
        </p:nvSpPr>
        <p:spPr>
          <a:xfrm>
            <a:off x="1075765" y="2028923"/>
            <a:ext cx="6629401" cy="419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Here we are monitoring the level of Water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The Sensor we are using is Water Level Sensor.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If the Water level in the tank is high, it will give alert through buzzer…it is also helpful in saving water.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4CA88-FCAD-419E-FF29-B731BFA3F06B}"/>
              </a:ext>
            </a:extLst>
          </p:cNvPr>
          <p:cNvSpPr txBox="1"/>
          <p:nvPr/>
        </p:nvSpPr>
        <p:spPr>
          <a:xfrm>
            <a:off x="9134119" y="3158127"/>
            <a:ext cx="1623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Buzzer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31266-75CB-1782-BD50-5894D4D057A7}"/>
              </a:ext>
            </a:extLst>
          </p:cNvPr>
          <p:cNvSpPr txBox="1"/>
          <p:nvPr/>
        </p:nvSpPr>
        <p:spPr>
          <a:xfrm>
            <a:off x="8954276" y="6092792"/>
            <a:ext cx="2297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Water Level Sensor</a:t>
            </a:r>
          </a:p>
        </p:txBody>
      </p:sp>
    </p:spTree>
    <p:extLst>
      <p:ext uri="{BB962C8B-B14F-4D97-AF65-F5344CB8AC3E}">
        <p14:creationId xmlns:p14="http://schemas.microsoft.com/office/powerpoint/2010/main" val="2004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FDC73-D11A-29BD-355D-10EDB6B1138E}"/>
              </a:ext>
            </a:extLst>
          </p:cNvPr>
          <p:cNvSpPr txBox="1"/>
          <p:nvPr/>
        </p:nvSpPr>
        <p:spPr>
          <a:xfrm>
            <a:off x="430305" y="770965"/>
            <a:ext cx="51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Controlling Electrical Appliances: 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16A5F-386E-351B-DD76-0F6AEA200649}"/>
              </a:ext>
            </a:extLst>
          </p:cNvPr>
          <p:cNvSpPr txBox="1"/>
          <p:nvPr/>
        </p:nvSpPr>
        <p:spPr>
          <a:xfrm>
            <a:off x="968187" y="1631576"/>
            <a:ext cx="5217459" cy="499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We are turning lights on and off in every room through website.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This way people could easily control electrical appliances from anywhere.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It helps to control our home just by using Website.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35595-9EE0-9292-99CA-E0752CD3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40" y="2274906"/>
            <a:ext cx="5912223" cy="3103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901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14FEB-F3F0-F581-A5F5-E15FA7AF855E}"/>
              </a:ext>
            </a:extLst>
          </p:cNvPr>
          <p:cNvSpPr txBox="1"/>
          <p:nvPr/>
        </p:nvSpPr>
        <p:spPr>
          <a:xfrm>
            <a:off x="550506" y="550506"/>
            <a:ext cx="493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u="sng" dirty="0">
                <a:latin typeface="Bahnschrift" panose="020B0502040204020203" pitchFamily="34" charset="0"/>
              </a:rPr>
              <a:t>Smart Parking: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00BD-21C6-1B6B-CBAB-7D03C2ADDD65}"/>
              </a:ext>
            </a:extLst>
          </p:cNvPr>
          <p:cNvSpPr txBox="1"/>
          <p:nvPr/>
        </p:nvSpPr>
        <p:spPr>
          <a:xfrm>
            <a:off x="1136777" y="1572208"/>
            <a:ext cx="65983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made a smart parking slot where the shutter(door) of that slot is being controlled from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you turn the button ON in the website, the shutter will open.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parking the car, if you turn the button OFF in the website, the shutter will close.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Components we used to make this are Servo Motor &amp; Jumper Wire.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to park the car safely.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9F723-F35D-0814-AAC2-9E880EE8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99" y="4089298"/>
            <a:ext cx="2017951" cy="2017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726FB-181E-F739-334D-B240F4BA3ACE}"/>
              </a:ext>
            </a:extLst>
          </p:cNvPr>
          <p:cNvSpPr txBox="1"/>
          <p:nvPr/>
        </p:nvSpPr>
        <p:spPr>
          <a:xfrm>
            <a:off x="9834465" y="6144924"/>
            <a:ext cx="1859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Servo Motor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3FD7C-BC54-C39B-1199-D9C11C7D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712" y="1572208"/>
            <a:ext cx="2626511" cy="19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28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566C9E2D7207478F3373BEAF427FF3" ma:contentTypeVersion="13" ma:contentTypeDescription="Create a new document." ma:contentTypeScope="" ma:versionID="96225e06ed100aea3f8e2fdf5370b42f">
  <xsd:schema xmlns:xsd="http://www.w3.org/2001/XMLSchema" xmlns:xs="http://www.w3.org/2001/XMLSchema" xmlns:p="http://schemas.microsoft.com/office/2006/metadata/properties" xmlns:ns3="9186c618-837a-4279-b9f2-4f5a29b35f9c" xmlns:ns4="91a70a2e-fe33-4636-9022-1670d6471402" targetNamespace="http://schemas.microsoft.com/office/2006/metadata/properties" ma:root="true" ma:fieldsID="c10f6413941a00ccf8407f681e2c3fae" ns3:_="" ns4:_="">
    <xsd:import namespace="9186c618-837a-4279-b9f2-4f5a29b35f9c"/>
    <xsd:import namespace="91a70a2e-fe33-4636-9022-1670d64714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6c618-837a-4279-b9f2-4f5a29b35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a70a2e-fe33-4636-9022-1670d647140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3A8130-0B92-4A89-BAD4-559BE2D8A7A1}">
  <ds:schemaRefs>
    <ds:schemaRef ds:uri="http://schemas.microsoft.com/office/2006/metadata/properties"/>
    <ds:schemaRef ds:uri="91a70a2e-fe33-4636-9022-1670d6471402"/>
    <ds:schemaRef ds:uri="9186c618-837a-4279-b9f2-4f5a29b35f9c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5C35A72-F60D-4B01-BC5D-836EB2830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86c618-837a-4279-b9f2-4f5a29b35f9c"/>
    <ds:schemaRef ds:uri="91a70a2e-fe33-4636-9022-1670d64714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4EA522-6810-4D1E-B100-2ADD1ED923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990</TotalTime>
  <Words>460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Algerian</vt:lpstr>
      <vt:lpstr>Amasis MT Pro Black</vt:lpstr>
      <vt:lpstr>Arial</vt:lpstr>
      <vt:lpstr>Bahnschrift</vt:lpstr>
      <vt:lpstr>Bahnschrift SemiBold</vt:lpstr>
      <vt:lpstr>Bell MT</vt:lpstr>
      <vt:lpstr>Castellar</vt:lpstr>
      <vt:lpstr>Century Gothic</vt:lpstr>
      <vt:lpstr>Courier New</vt:lpstr>
      <vt:lpstr>Lucida Calligraphy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Irugula Hanish Reddy</dc:creator>
  <cp:lastModifiedBy>Vempati Siva Koti Reddy</cp:lastModifiedBy>
  <cp:revision>12</cp:revision>
  <dcterms:created xsi:type="dcterms:W3CDTF">2022-06-25T13:09:35Z</dcterms:created>
  <dcterms:modified xsi:type="dcterms:W3CDTF">2022-07-01T19:15:52Z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0x0101005F566C9E2D7207478F3373BEAF427FF3</vt:lpwstr>
  </property>
</Properties>
</file>